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0" r:id="rId24"/>
    <p:sldId id="271" r:id="rId25"/>
    <p:sldId id="272" r:id="rId26"/>
    <p:sldId id="273" r:id="rId27"/>
    <p:sldId id="274" r:id="rId28"/>
    <p:sldId id="275" r:id="rId29"/>
  </p:sldIdLst>
  <p:sldSz cx="12601575" cy="7200900"/>
  <p:notesSz cx="6858000" cy="9144000"/>
  <p:defaultTextStyle>
    <a:defPPr>
      <a:defRPr lang="zh-CN"/>
    </a:defPPr>
    <a:lvl1pPr marL="0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3679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6735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0103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34717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68396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02075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3575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6943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9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6" autoAdjust="0"/>
    <p:restoredTop sz="94660"/>
  </p:normalViewPr>
  <p:slideViewPr>
    <p:cSldViewPr>
      <p:cViewPr varScale="1">
        <p:scale>
          <a:sx n="71" d="100"/>
          <a:sy n="71" d="100"/>
        </p:scale>
        <p:origin x="566" y="67"/>
      </p:cViewPr>
      <p:guideLst>
        <p:guide orient="horz" pos="2268"/>
        <p:guide pos="39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118" y="2236947"/>
            <a:ext cx="10711339" cy="15435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90236" y="4080510"/>
            <a:ext cx="882110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7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1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4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68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2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3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69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36142" y="288370"/>
            <a:ext cx="2835354" cy="614410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0079" y="288370"/>
            <a:ext cx="8296037" cy="614410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437" y="4627247"/>
            <a:ext cx="10711339" cy="1430178"/>
          </a:xfrm>
        </p:spPr>
        <p:txBody>
          <a:bodyPr anchor="t"/>
          <a:lstStyle>
            <a:lvl1pPr algn="l">
              <a:defRPr sz="5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95437" y="3052049"/>
            <a:ext cx="10711339" cy="1575196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336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6735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010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534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683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8020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435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50694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0079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5800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11869"/>
            <a:ext cx="5567884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079" y="2283619"/>
            <a:ext cx="5567884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1427" y="1611869"/>
            <a:ext cx="5570071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1427" y="2283619"/>
            <a:ext cx="5570071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81" y="286702"/>
            <a:ext cx="4145831" cy="122015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6866" y="286704"/>
            <a:ext cx="7044630" cy="6145769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081" y="1506857"/>
            <a:ext cx="4145831" cy="492561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9997" y="5040630"/>
            <a:ext cx="7560945" cy="595076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69997" y="643413"/>
            <a:ext cx="7560945" cy="4320540"/>
          </a:xfrm>
        </p:spPr>
        <p:txBody>
          <a:bodyPr/>
          <a:lstStyle>
            <a:lvl1pPr marL="0" indent="0">
              <a:buNone/>
              <a:defRPr sz="4400"/>
            </a:lvl1pPr>
            <a:lvl2pPr marL="633679" indent="0">
              <a:buNone/>
              <a:defRPr sz="3900"/>
            </a:lvl2pPr>
            <a:lvl3pPr marL="1267358" indent="0">
              <a:buNone/>
              <a:defRPr sz="3300"/>
            </a:lvl3pPr>
            <a:lvl4pPr marL="1901038" indent="0">
              <a:buNone/>
              <a:defRPr sz="2800"/>
            </a:lvl4pPr>
            <a:lvl5pPr marL="2534717" indent="0">
              <a:buNone/>
              <a:defRPr sz="2800"/>
            </a:lvl5pPr>
            <a:lvl6pPr marL="3168396" indent="0">
              <a:buNone/>
              <a:defRPr sz="2800"/>
            </a:lvl6pPr>
            <a:lvl7pPr marL="3802075" indent="0">
              <a:buNone/>
              <a:defRPr sz="2800"/>
            </a:lvl7pPr>
            <a:lvl8pPr marL="4435754" indent="0">
              <a:buNone/>
              <a:defRPr sz="2800"/>
            </a:lvl8pPr>
            <a:lvl9pPr marL="5069434" indent="0">
              <a:buNone/>
              <a:defRPr sz="2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69997" y="5635705"/>
            <a:ext cx="7560945" cy="84510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0079" y="288371"/>
            <a:ext cx="11341418" cy="1200150"/>
          </a:xfrm>
          <a:prstGeom prst="rect">
            <a:avLst/>
          </a:prstGeom>
        </p:spPr>
        <p:txBody>
          <a:bodyPr vert="horz" lIns="126736" tIns="63368" rIns="126736" bIns="6336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80211"/>
            <a:ext cx="11341418" cy="4752261"/>
          </a:xfrm>
          <a:prstGeom prst="rect">
            <a:avLst/>
          </a:prstGeom>
        </p:spPr>
        <p:txBody>
          <a:bodyPr vert="horz" lIns="126736" tIns="63368" rIns="126736" bIns="6336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3007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2021-01-15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05538" y="6674168"/>
            <a:ext cx="3990499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3112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67358" rtl="0" eaLnBrk="1" latinLnBrk="0" hangingPunct="1">
        <a:spcBef>
          <a:spcPct val="0"/>
        </a:spcBef>
        <a:buNone/>
        <a:defRPr sz="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5259" indent="-475259" algn="l" defTabSz="1267358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29729" indent="-396050" algn="l" defTabSz="1267358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584198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217877" indent="-316840" algn="l" defTabSz="12673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51556" indent="-316840" algn="l" defTabSz="1267358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85236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18915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52594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386273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3679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6735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103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34717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02075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3575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6943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imgsa.baidu.com/timg?image&amp;quality=80&amp;size=b9999_10000&amp;sec=1607492528677&amp;di=9705d23d160058e68d2801269805c8cd&amp;imgtype=0&amp;src=http%3A%2F%2Fnwzimg.wezhan.cn%2Fcontents%2Fsitefiles2031%2F10159462%2Fimages%2F10434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961377"/>
            <a:ext cx="53943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71" y="1800250"/>
            <a:ext cx="2579107" cy="16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16493"/>
              </p:ext>
            </p:extLst>
          </p:nvPr>
        </p:nvGraphicFramePr>
        <p:xfrm>
          <a:off x="408940" y="1837340"/>
          <a:ext cx="10966631" cy="2233915"/>
        </p:xfrm>
        <a:graphic>
          <a:graphicData uri="http://schemas.openxmlformats.org/drawingml/2006/table">
            <a:tbl>
              <a:tblPr firstRow="1" bandRow="1"/>
              <a:tblGrid>
                <a:gridCol w="209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783">
                <a:tc rowSpan="3"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常规方式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直接增加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直接复制，直接增加训练集比例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几何变换类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翻转，旋转，裁剪，变形，缩放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 dirty="0" smtClean="0">
                          <a:effectLst/>
                        </a:rPr>
                        <a:t> 颜色变换类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噪声、模糊、颜色变换、擦除、填充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783">
                <a:tc rowSpan="2"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自主开发</a:t>
                      </a:r>
                      <a:endParaRPr lang="zh-CN" altLang="en-US" sz="1800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随机采集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大图中随机采集特征区域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图像融合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负样本目标特征区域 主动融合背景生成新图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1548" y="1336989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常规方式 和 自主开发方式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4212093"/>
            <a:ext cx="5262518" cy="239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1" y="3043690"/>
            <a:ext cx="5495752" cy="314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3065462"/>
            <a:ext cx="3492954" cy="87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4342682"/>
            <a:ext cx="3492954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548" y="133698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通讯交互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822677"/>
            <a:ext cx="10481583" cy="46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6"/>
          <a:stretch/>
        </p:blipFill>
        <p:spPr bwMode="auto">
          <a:xfrm>
            <a:off x="272881" y="2088529"/>
            <a:ext cx="10729192" cy="381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2881" y="1480848"/>
            <a:ext cx="3913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solidFill>
                  <a:schemeClr val="accent1">
                    <a:lumMod val="75000"/>
                  </a:schemeClr>
                </a:solidFill>
              </a:rPr>
              <a:t>TIOBE Index for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January</a:t>
            </a:r>
            <a:r>
              <a:rPr lang="da-DK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2021</a:t>
            </a:r>
            <a:endParaRPr lang="da-DK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881" y="3340100"/>
            <a:ext cx="10750719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2881" y="4201418"/>
            <a:ext cx="10750719" cy="472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TFNet维护\TensorFlow.NET-Tutorials\附录：1. TensorFlow.NET 在工业应用中的优势.assets\image-2020072508493212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8" y="1436914"/>
            <a:ext cx="5649408" cy="51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47" y="4061267"/>
            <a:ext cx="5807442" cy="25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TFNet维护\TensorFlow.NET-Tutorials\附录：1. TensorFlow.NET 在工业应用中的优势.assets\image-2020072509443175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3" y="1382486"/>
            <a:ext cx="5240746" cy="484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FNet维护\TensorFlow.NET-Tutorials\附录：1. TensorFlow.NET 在工业应用中的优势.assets\image-2020071810171152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6" y="4192285"/>
            <a:ext cx="6310979" cy="20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4" b="-1"/>
          <a:stretch/>
        </p:blipFill>
        <p:spPr>
          <a:xfrm>
            <a:off x="6306148" y="2409376"/>
            <a:ext cx="5646366" cy="3429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307" y="2409376"/>
            <a:ext cx="5761721" cy="342959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57139" y="2549562"/>
            <a:ext cx="839096" cy="537883"/>
          </a:xfrm>
          <a:prstGeom prst="roundRect">
            <a:avLst/>
          </a:prstGeom>
          <a:noFill/>
          <a:ln w="12700" cap="flat" cmpd="sng" algn="ctr">
            <a:solidFill>
              <a:srgbClr val="704AFD"/>
            </a:solidFill>
            <a:prstDash val="solid"/>
            <a:miter lim="800000"/>
          </a:ln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TFNet维护\TensorFlow.NET-Tutorials\附录：1. TensorFlow.NET 在工业应用中的优势.assets\image-20200725095414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802254"/>
            <a:ext cx="6884746" cy="48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35" y="1440108"/>
            <a:ext cx="6992397" cy="493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437596"/>
            <a:ext cx="4215130" cy="203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12416" y="1806246"/>
            <a:ext cx="289694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Dynamic Threshold + Blob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DL Segmentation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7" y="3588154"/>
            <a:ext cx="2136322" cy="306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414317" y="4353503"/>
            <a:ext cx="294183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Patch Feature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Comparison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DL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Object Detection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55"/>
          <a:stretch/>
        </p:blipFill>
        <p:spPr bwMode="auto">
          <a:xfrm>
            <a:off x="7198480" y="3145073"/>
            <a:ext cx="4775806" cy="160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7D6E8"/>
              </a:clrFrom>
              <a:clrTo>
                <a:srgbClr val="E7D6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b="11320"/>
          <a:stretch/>
        </p:blipFill>
        <p:spPr bwMode="auto">
          <a:xfrm>
            <a:off x="7198480" y="4978400"/>
            <a:ext cx="4775806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285566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注册图像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0713" y="59255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缺损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4852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轮廓模糊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86709" y="59255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灰度反转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56" y="1437596"/>
            <a:ext cx="2579107" cy="16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7968343" y="1437596"/>
            <a:ext cx="3096209" cy="1703372"/>
          </a:xfrm>
          <a:prstGeom prst="rect">
            <a:avLst/>
          </a:prstGeom>
          <a:noFill/>
          <a:ln w="12700" cap="flat" cmpd="sng" algn="ctr">
            <a:solidFill>
              <a:srgbClr val="704AFD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7" y="504106"/>
            <a:ext cx="3939905" cy="44602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65858" y="3442169"/>
            <a:ext cx="1871831" cy="48409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694871" y="1649893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946727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400006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图像识别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3023" y="1911150"/>
            <a:ext cx="483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AlexNet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VGG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Inception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ResNet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96" y="2251585"/>
            <a:ext cx="2720745" cy="146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圆角矩形 50"/>
          <p:cNvSpPr/>
          <p:nvPr/>
        </p:nvSpPr>
        <p:spPr>
          <a:xfrm>
            <a:off x="6301013" y="1649893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7922983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376262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目标检测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16834" y="1758746"/>
            <a:ext cx="1959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YOLO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SSD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RCNN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FasterRCNN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06" y="1911150"/>
            <a:ext cx="2745904" cy="181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圆角矩形 55"/>
          <p:cNvSpPr/>
          <p:nvPr/>
        </p:nvSpPr>
        <p:spPr>
          <a:xfrm>
            <a:off x="694871" y="4041237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46727" y="3876393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00006" y="3933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语义分割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3023" y="4313676"/>
            <a:ext cx="3517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FCN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U-net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SegNet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DeepLab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 bwMode="auto">
          <a:xfrm>
            <a:off x="838761" y="4623834"/>
            <a:ext cx="4155966" cy="152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圆角矩形 60"/>
          <p:cNvSpPr/>
          <p:nvPr/>
        </p:nvSpPr>
        <p:spPr>
          <a:xfrm>
            <a:off x="6301013" y="4041237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7922983" y="3834408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376262" y="3891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超分技术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6834" y="4250529"/>
            <a:ext cx="4377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微软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Office365 PowerPoint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中的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Design Ideas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6436075" y="4781674"/>
            <a:ext cx="4872365" cy="1227108"/>
            <a:chOff x="6644724" y="5058555"/>
            <a:chExt cx="4214300" cy="1061374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89"/>
            <a:stretch/>
          </p:blipFill>
          <p:spPr bwMode="auto">
            <a:xfrm>
              <a:off x="6644724" y="5058555"/>
              <a:ext cx="3067424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5" t="50697"/>
            <a:stretch/>
          </p:blipFill>
          <p:spPr bwMode="auto">
            <a:xfrm>
              <a:off x="9779563" y="5058555"/>
              <a:ext cx="1079461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063" y="1371600"/>
            <a:ext cx="41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TensorFlow.NET</a:t>
            </a:r>
            <a:r>
              <a:rPr lang="zh-CN" altLang="en-US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0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063" y="2880480"/>
            <a:ext cx="9084536" cy="3785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Model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/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NDArray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/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LayersApi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layers = 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LayersApi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/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//1. prepare data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(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keras.datasets.mnist.load_data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(60000, 784) / 255f;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x_test.reshape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(10000, 784) / 255f;</a:t>
            </a:r>
          </a:p>
          <a:p>
            <a:pPr defTabSz="914400"/>
            <a:endParaRPr lang="zh-CN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//2. 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buid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 model                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inputs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keras.Input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(shape: 784);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input layer 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outputs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layers.Dense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(64, activation: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keras.activations.Relu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).Apply(inputs);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1st dense layer 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outputs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layers.Dense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(64, activation: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keras.activations.Relu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).Apply(outputs);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2nd dense layer 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outputs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layers.Dense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(10).Apply(outputs);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output layer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model 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keras.Model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(inputs, outputs, name: </a:t>
            </a:r>
            <a:r>
              <a:rPr lang="en-US" altLang="zh-CN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mnist_model</a:t>
            </a:r>
            <a:r>
              <a:rPr lang="en-US" altLang="zh-CN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build 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keras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 model   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show model summary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(loss: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keras.losses.SparseCategoricalCrossentropy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from_logits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optimizer: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keras.optimizers.RMSprop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metrics: 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altLang="zh-CN" sz="1200" dirty="0">
                <a:solidFill>
                  <a:srgbClr val="A31515"/>
                </a:solidFill>
                <a:latin typeface="Consolas" panose="020B0609020204030204" pitchFamily="49" charset="0"/>
              </a:rPr>
              <a:t>"accuracy"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compile 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keras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 model into 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tensorflow's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 static </a:t>
            </a:r>
            <a:r>
              <a:rPr lang="en-US" altLang="zh-CN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graph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2601" y="1371600"/>
            <a:ext cx="7101769" cy="2492990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//3. train model by feeding data and labels.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model.fit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x_train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y_train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batch_size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64, epochs: 2,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validation_split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0.2f);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//4.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evluate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 the model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model.evaluate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x_test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y_test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verbose: 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//5. save and serialize model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model.save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mnist_model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// reload the exact same model purely from the file: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// model =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keras.models.load_model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("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path_to_my_model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</a:rPr>
              <a:t>");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49161" y="3680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741412" y="46655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136309" y="14423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84649" y="2040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④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90439" y="26180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063" y="1371600"/>
            <a:ext cx="41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TensorFlow.NET</a:t>
            </a:r>
            <a:r>
              <a:rPr lang="zh-CN" altLang="en-US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运行结果</a:t>
            </a:r>
            <a:r>
              <a:rPr lang="en-US" altLang="zh-CN" sz="20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0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2429" y="1893514"/>
            <a:ext cx="623943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Model: mnist_model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Layer (type)                 Output Shape              Param #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=================================================================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input_1 (InputLayer)         (None, 784)   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dense (Dense)                (None, 64)                50240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dense_1 (Dense)              (None, 64)                4160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dense_2 (Dense)              (None, 10)                650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=================================================================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Total params: 55050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Trainable params: 55050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Non-trainable params: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Training...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epoch: 0, loss: 2.3052168, accuracy: 0.046875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epoch: 1, loss: 0.34531808, accuracy: 0.9035208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epoch: 2, loss: 0.25493768, accuracy: 0.9276875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Testing...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iterator: 1, loss: 0.24668744, accuracy: 0.929454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13988" y="2232211"/>
            <a:ext cx="4873212" cy="1477328"/>
          </a:xfrm>
          <a:prstGeom prst="rect">
            <a:avLst/>
          </a:prstGeom>
          <a:noFill/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项目基于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Standard 2.0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标准框架，同时适配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Framework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Core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4AF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5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704AF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0"/>
          <a:stretch/>
        </p:blipFill>
        <p:spPr>
          <a:xfrm>
            <a:off x="4624070" y="1795303"/>
            <a:ext cx="2150408" cy="446027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1051560" y="1509553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传统视觉算法 预处理</a:t>
            </a:r>
          </a:p>
        </p:txBody>
      </p:sp>
      <p:sp>
        <p:nvSpPr>
          <p:cNvPr id="29" name="右箭头 28"/>
          <p:cNvSpPr/>
          <p:nvPr/>
        </p:nvSpPr>
        <p:spPr>
          <a:xfrm>
            <a:off x="3357880" y="1687114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51560" y="2225177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数据集标注工具</a:t>
            </a:r>
          </a:p>
        </p:txBody>
      </p:sp>
      <p:sp>
        <p:nvSpPr>
          <p:cNvPr id="31" name="右箭头 30"/>
          <p:cNvSpPr/>
          <p:nvPr/>
        </p:nvSpPr>
        <p:spPr>
          <a:xfrm>
            <a:off x="3357880" y="2402738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051560" y="2940801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数据样本增强工具</a:t>
            </a:r>
          </a:p>
        </p:txBody>
      </p:sp>
      <p:sp>
        <p:nvSpPr>
          <p:cNvPr id="33" name="右箭头 32"/>
          <p:cNvSpPr/>
          <p:nvPr/>
        </p:nvSpPr>
        <p:spPr>
          <a:xfrm>
            <a:off x="3357880" y="3118362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072418" y="3512301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网络模型 可视化模块</a:t>
            </a:r>
          </a:p>
        </p:txBody>
      </p:sp>
      <p:sp>
        <p:nvSpPr>
          <p:cNvPr id="35" name="右箭头 34"/>
          <p:cNvSpPr/>
          <p:nvPr/>
        </p:nvSpPr>
        <p:spPr>
          <a:xfrm flipH="1">
            <a:off x="7550150" y="3689862"/>
            <a:ext cx="391160" cy="216377"/>
          </a:xfrm>
          <a:prstGeom prst="rightArrow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072418" y="4206782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训练过程 可视化模块</a:t>
            </a:r>
          </a:p>
        </p:txBody>
      </p:sp>
      <p:sp>
        <p:nvSpPr>
          <p:cNvPr id="37" name="右箭头 36"/>
          <p:cNvSpPr/>
          <p:nvPr/>
        </p:nvSpPr>
        <p:spPr>
          <a:xfrm flipH="1">
            <a:off x="7550150" y="4384343"/>
            <a:ext cx="391160" cy="216377"/>
          </a:xfrm>
          <a:prstGeom prst="rightArrow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072418" y="4901263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结果图像 可视化模块</a:t>
            </a:r>
          </a:p>
        </p:txBody>
      </p:sp>
      <p:sp>
        <p:nvSpPr>
          <p:cNvPr id="39" name="右箭头 38"/>
          <p:cNvSpPr/>
          <p:nvPr/>
        </p:nvSpPr>
        <p:spPr>
          <a:xfrm flipH="1">
            <a:off x="7550150" y="5078824"/>
            <a:ext cx="391160" cy="216377"/>
          </a:xfrm>
          <a:prstGeom prst="rightArrow">
            <a:avLst/>
          </a:prstGeom>
          <a:gradFill flip="none" rotWithShape="1">
            <a:gsLst>
              <a:gs pos="0">
                <a:srgbClr val="70AD47">
                  <a:lumMod val="67000"/>
                </a:srgbClr>
              </a:gs>
              <a:gs pos="48000">
                <a:srgbClr val="70AD47">
                  <a:lumMod val="97000"/>
                  <a:lumOff val="3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51560" y="3656425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文件批量操作工具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357880" y="3833986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51560" y="5295201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模型导出</a:t>
            </a:r>
          </a:p>
        </p:txBody>
      </p:sp>
      <p:sp>
        <p:nvSpPr>
          <p:cNvPr id="43" name="右箭头 42"/>
          <p:cNvSpPr/>
          <p:nvPr/>
        </p:nvSpPr>
        <p:spPr>
          <a:xfrm>
            <a:off x="3357880" y="5472762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051560" y="6059130"/>
            <a:ext cx="2274570" cy="571500"/>
          </a:xfrm>
          <a:prstGeom prst="roundRect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模型部署类库</a:t>
            </a:r>
          </a:p>
        </p:txBody>
      </p:sp>
      <p:sp>
        <p:nvSpPr>
          <p:cNvPr id="45" name="右箭头 44"/>
          <p:cNvSpPr/>
          <p:nvPr/>
        </p:nvSpPr>
        <p:spPr>
          <a:xfrm>
            <a:off x="3357880" y="6236691"/>
            <a:ext cx="411480" cy="216377"/>
          </a:xfrm>
          <a:prstGeom prst="rightArrow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979534" y="1509553"/>
            <a:ext cx="0" cy="4943515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文本框 46"/>
          <p:cNvSpPr txBox="1"/>
          <p:nvPr/>
        </p:nvSpPr>
        <p:spPr>
          <a:xfrm>
            <a:off x="6979534" y="1915643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主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线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流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程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787078" y="1388962"/>
            <a:ext cx="3113590" cy="5359079"/>
          </a:xfrm>
          <a:prstGeom prst="roundRect">
            <a:avLst>
              <a:gd name="adj" fmla="val 2541"/>
            </a:avLst>
          </a:prstGeom>
          <a:solidFill>
            <a:srgbClr val="F2F2F2">
              <a:alpha val="47843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395032" y="1388962"/>
            <a:ext cx="3113590" cy="5359079"/>
          </a:xfrm>
          <a:prstGeom prst="roundRect">
            <a:avLst>
              <a:gd name="adj" fmla="val 2541"/>
            </a:avLst>
          </a:prstGeom>
          <a:solidFill>
            <a:srgbClr val="F2F2F2">
              <a:alpha val="47843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93074" y="4406145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配套工具</a:t>
            </a:r>
            <a:r>
              <a:rPr lang="en-US" altLang="zh-CN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类库封装</a:t>
            </a:r>
            <a:endParaRPr lang="zh-CN" alt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06811" y="2664865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配套工具</a:t>
            </a:r>
            <a:r>
              <a:rPr lang="en-US" altLang="zh-CN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类库封装</a:t>
            </a:r>
            <a:endParaRPr lang="zh-CN" alt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FNet维护\TensorFlow.NET-Tutorials\附录：1. TensorFlow.NET 在工业应用中的优势.assets\image-2020072509443175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02" y="1205768"/>
            <a:ext cx="6003297" cy="55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45750" y="1931269"/>
            <a:ext cx="4213187" cy="1477328"/>
          </a:xfrm>
          <a:prstGeom prst="rect">
            <a:avLst/>
          </a:prstGeom>
          <a:noFill/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Standard 2.0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标准框架，同时适配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Framework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Core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4AF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.NET 5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704AF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86" y="1528719"/>
            <a:ext cx="7050279" cy="4940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978">
            <a:off x="6257723" y="1619532"/>
            <a:ext cx="5607565" cy="475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2" y="1612569"/>
            <a:ext cx="11651881" cy="39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2"/>
          <a:stretch/>
        </p:blipFill>
        <p:spPr>
          <a:xfrm>
            <a:off x="133220" y="2942825"/>
            <a:ext cx="3726737" cy="23982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8" b="25962"/>
          <a:stretch/>
        </p:blipFill>
        <p:spPr>
          <a:xfrm>
            <a:off x="3969037" y="2942824"/>
            <a:ext cx="4163057" cy="23982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00"/>
          <a:stretch/>
        </p:blipFill>
        <p:spPr>
          <a:xfrm>
            <a:off x="8241174" y="2942824"/>
            <a:ext cx="3776059" cy="239825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3220" y="14031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“三步走”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8883" y="23036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查询依赖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00022" y="23036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找到类库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21317" y="23036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拷贝类库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15" idx="3"/>
            <a:endCxn id="16" idx="1"/>
          </p:cNvCxnSpPr>
          <p:nvPr/>
        </p:nvCxnSpPr>
        <p:spPr>
          <a:xfrm>
            <a:off x="2564655" y="2534530"/>
            <a:ext cx="263536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接箭头连接符 18"/>
          <p:cNvCxnSpPr>
            <a:stCxn id="16" idx="3"/>
            <a:endCxn id="17" idx="1"/>
          </p:cNvCxnSpPr>
          <p:nvPr/>
        </p:nvCxnSpPr>
        <p:spPr>
          <a:xfrm>
            <a:off x="6615794" y="2534530"/>
            <a:ext cx="280552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754414" y="1611094"/>
            <a:ext cx="2826996" cy="1687281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829" y="2017530"/>
            <a:ext cx="248016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Augmentation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数据增强）</a:t>
            </a:r>
          </a:p>
        </p:txBody>
      </p:sp>
      <p:sp>
        <p:nvSpPr>
          <p:cNvPr id="18" name="椭圆 17"/>
          <p:cNvSpPr/>
          <p:nvPr/>
        </p:nvSpPr>
        <p:spPr>
          <a:xfrm>
            <a:off x="1994497" y="4038608"/>
            <a:ext cx="2044113" cy="1469567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7912" y="4477572"/>
            <a:ext cx="17157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.NET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60754" y="2732323"/>
            <a:ext cx="2044113" cy="1469567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7202" y="3171287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设备系统集成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827754" y="1997539"/>
            <a:ext cx="2044113" cy="1469567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74202" y="2436503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配套标注工具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76097" y="4477572"/>
            <a:ext cx="2044113" cy="1469567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1713" y="4916536"/>
            <a:ext cx="20313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传统算法协作开发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55818" y="3008004"/>
            <a:ext cx="1556657" cy="146956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82742" y="3446969"/>
            <a:ext cx="90281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交互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UI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4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74243"/>
              </p:ext>
            </p:extLst>
          </p:nvPr>
        </p:nvGraphicFramePr>
        <p:xfrm>
          <a:off x="180107" y="1008162"/>
          <a:ext cx="11771539" cy="4233337"/>
        </p:xfrm>
        <a:graphic>
          <a:graphicData uri="http://schemas.openxmlformats.org/drawingml/2006/table">
            <a:tbl>
              <a:tblPr firstRow="1" bandRow="1"/>
              <a:tblGrid>
                <a:gridCol w="1234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35143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①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图像采集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②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成像环境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③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负样本数量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④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⑤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编程环境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⑥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模型需求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⑦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开发量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算法特点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工业环境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种类多样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灰度图为主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稳定、单一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严重不足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系统老旧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、配置低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.NET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稳定高效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配套工具为主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传统算法为主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深度学习辅助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非工业</a:t>
                      </a:r>
                      <a:r>
                        <a:rPr lang="zh-CN" altLang="en-US" sz="1400" b="1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种类单一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彩色图为主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动态、复杂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可以满足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新、云系统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、配置合理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Python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不断更新迭代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模型开发优化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timgsa.baidu.com/timg?image&amp;quality=80&amp;size=b9999_10000&amp;sec=1607570464561&amp;di=6ac78093fe99073e93e1db0297a04177&amp;imgtype=0&amp;src=http%3A%2F%2Fwww.microvision.com.cn%2Fuploads%2F201501%2F54b5d13575902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1411019"/>
            <a:ext cx="2256659" cy="18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88" y="1869926"/>
            <a:ext cx="6335001" cy="75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/>
          <p:cNvSpPr/>
          <p:nvPr/>
        </p:nvSpPr>
        <p:spPr>
          <a:xfrm>
            <a:off x="4549540" y="2085134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3385122"/>
            <a:ext cx="2256659" cy="160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右箭头 23"/>
          <p:cNvSpPr/>
          <p:nvPr/>
        </p:nvSpPr>
        <p:spPr>
          <a:xfrm>
            <a:off x="4561599" y="4035698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62" y="3228013"/>
            <a:ext cx="2425529" cy="182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5221433"/>
            <a:ext cx="2256659" cy="143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4561599" y="5799935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23388" y="4814750"/>
            <a:ext cx="1213172" cy="224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3" y="3313688"/>
            <a:ext cx="1404257" cy="124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4714772"/>
            <a:ext cx="1404257" cy="194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4" y="2210405"/>
            <a:ext cx="1404256" cy="99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2177140" y="3750814"/>
            <a:ext cx="261257" cy="616875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4080785"/>
            <a:ext cx="3439194" cy="257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037" y="2143930"/>
            <a:ext cx="24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3" y="2190126"/>
            <a:ext cx="1945266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5" b="5971"/>
          <a:stretch/>
        </p:blipFill>
        <p:spPr bwMode="auto">
          <a:xfrm>
            <a:off x="7265693" y="4149923"/>
            <a:ext cx="2729789" cy="251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78" y="2190126"/>
            <a:ext cx="2390927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940" y="1523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工业图像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https://www.keyence.com.cn/img/lp/33356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r="-1"/>
          <a:stretch/>
        </p:blipFill>
        <p:spPr bwMode="auto">
          <a:xfrm>
            <a:off x="5900420" y="4461861"/>
            <a:ext cx="5950204" cy="18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158627"/>
            <a:ext cx="5295174" cy="318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72816"/>
            <a:ext cx="214741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5540829" y="2982686"/>
            <a:ext cx="719182" cy="104628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9" y="2041752"/>
            <a:ext cx="11140803" cy="321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timgsa.baidu.com/timg?image&amp;quality=80&amp;size=b9999_10000&amp;sec=1607580580564&amp;di=79ba67beea056b474d0bd500065d7505&amp;imgtype=0&amp;src=http%3A%2F%2Finews.gtimg.com%2Fnewsapp_bt%2F0%2F9473348923%2F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071679"/>
            <a:ext cx="5414918" cy="36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92" y="2071678"/>
            <a:ext cx="5799814" cy="360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766</Words>
  <Application>Microsoft Office PowerPoint</Application>
  <PresentationFormat>自定义</PresentationFormat>
  <Paragraphs>168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 Unicode MS</vt:lpstr>
      <vt:lpstr>宋体</vt:lpstr>
      <vt:lpstr>微软雅黑</vt:lpstr>
      <vt:lpstr>Arial</vt:lpstr>
      <vt:lpstr>Calibri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QiuHua</cp:lastModifiedBy>
  <cp:revision>15</cp:revision>
  <dcterms:created xsi:type="dcterms:W3CDTF">2021-01-15T03:17:11Z</dcterms:created>
  <dcterms:modified xsi:type="dcterms:W3CDTF">2021-01-15T16:55:35Z</dcterms:modified>
</cp:coreProperties>
</file>